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70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898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0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354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957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94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55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06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40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68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188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9/11/2022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183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sped.rfb.gov.br/pagina/show/488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fiorilli.com.br/about-us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tergate.net.br/blog/estudo-o-estado-das-apis-aponta-crescimento-do-uso-de-apis-no-brasil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HashLoad/hors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C7FE5201-BB98-480C-BADB-207C8F893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389B4FDB-F9D1-4D43-B86D-51ACE9F90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036" name="Straight Connector 1035">
              <a:extLst>
                <a:ext uri="{FF2B5EF4-FFF2-40B4-BE49-F238E27FC236}">
                  <a16:creationId xmlns:a16="http://schemas.microsoft.com/office/drawing/2014/main" id="{037B23DA-4E0E-49BE-810E-C7637A07D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7" name="Straight Connector 1036">
              <a:extLst>
                <a:ext uri="{FF2B5EF4-FFF2-40B4-BE49-F238E27FC236}">
                  <a16:creationId xmlns:a16="http://schemas.microsoft.com/office/drawing/2014/main" id="{D65CA7FE-FCD5-47C3-92FB-F49AC69F07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8" name="Straight Connector 1037">
              <a:extLst>
                <a:ext uri="{FF2B5EF4-FFF2-40B4-BE49-F238E27FC236}">
                  <a16:creationId xmlns:a16="http://schemas.microsoft.com/office/drawing/2014/main" id="{EAD5018E-7FB8-4FEA-AA3F-0FD36E374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9" name="Straight Connector 1038">
              <a:extLst>
                <a:ext uri="{FF2B5EF4-FFF2-40B4-BE49-F238E27FC236}">
                  <a16:creationId xmlns:a16="http://schemas.microsoft.com/office/drawing/2014/main" id="{C4A88892-D552-45DB-8CCD-6C9A16ACF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0" name="Straight Connector 1039">
              <a:extLst>
                <a:ext uri="{FF2B5EF4-FFF2-40B4-BE49-F238E27FC236}">
                  <a16:creationId xmlns:a16="http://schemas.microsoft.com/office/drawing/2014/main" id="{CB1D7A35-3512-4D9A-B5D9-88E8A9395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1" name="Straight Connector 1040">
              <a:extLst>
                <a:ext uri="{FF2B5EF4-FFF2-40B4-BE49-F238E27FC236}">
                  <a16:creationId xmlns:a16="http://schemas.microsoft.com/office/drawing/2014/main" id="{4ACB0DD2-9414-48A9-BA79-D51E16632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2" name="Straight Connector 1041">
              <a:extLst>
                <a:ext uri="{FF2B5EF4-FFF2-40B4-BE49-F238E27FC236}">
                  <a16:creationId xmlns:a16="http://schemas.microsoft.com/office/drawing/2014/main" id="{5AA1E851-0464-4EC3-8219-C796250F0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3" name="Straight Connector 1042">
              <a:extLst>
                <a:ext uri="{FF2B5EF4-FFF2-40B4-BE49-F238E27FC236}">
                  <a16:creationId xmlns:a16="http://schemas.microsoft.com/office/drawing/2014/main" id="{1CAADBF1-0CE2-427F-BEFD-78D4E64BF0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4" name="Straight Connector 1043">
              <a:extLst>
                <a:ext uri="{FF2B5EF4-FFF2-40B4-BE49-F238E27FC236}">
                  <a16:creationId xmlns:a16="http://schemas.microsoft.com/office/drawing/2014/main" id="{2802B401-1D95-400A-8D9E-187246678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5" name="Straight Connector 1044">
              <a:extLst>
                <a:ext uri="{FF2B5EF4-FFF2-40B4-BE49-F238E27FC236}">
                  <a16:creationId xmlns:a16="http://schemas.microsoft.com/office/drawing/2014/main" id="{13F0EAFB-F3A2-4D25-B560-F52A2590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6" name="Straight Connector 1045">
              <a:extLst>
                <a:ext uri="{FF2B5EF4-FFF2-40B4-BE49-F238E27FC236}">
                  <a16:creationId xmlns:a16="http://schemas.microsoft.com/office/drawing/2014/main" id="{1CFFB80C-E3CE-4819-BDF0-4D68A9A0D9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7" name="Straight Connector 1046">
              <a:extLst>
                <a:ext uri="{FF2B5EF4-FFF2-40B4-BE49-F238E27FC236}">
                  <a16:creationId xmlns:a16="http://schemas.microsoft.com/office/drawing/2014/main" id="{3B0BA09C-F68C-40C4-B9F9-9D9724CFF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8" name="Straight Connector 1047">
              <a:extLst>
                <a:ext uri="{FF2B5EF4-FFF2-40B4-BE49-F238E27FC236}">
                  <a16:creationId xmlns:a16="http://schemas.microsoft.com/office/drawing/2014/main" id="{8C3E693F-C86C-4623-AA42-E883D6374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9" name="Straight Connector 1048">
              <a:extLst>
                <a:ext uri="{FF2B5EF4-FFF2-40B4-BE49-F238E27FC236}">
                  <a16:creationId xmlns:a16="http://schemas.microsoft.com/office/drawing/2014/main" id="{C96482AA-F56C-40B0-8222-3F76E3CC0B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0" name="Straight Connector 1049">
              <a:extLst>
                <a:ext uri="{FF2B5EF4-FFF2-40B4-BE49-F238E27FC236}">
                  <a16:creationId xmlns:a16="http://schemas.microsoft.com/office/drawing/2014/main" id="{302A172B-1DBA-4520-AFAF-08E154349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1" name="Straight Connector 1050">
              <a:extLst>
                <a:ext uri="{FF2B5EF4-FFF2-40B4-BE49-F238E27FC236}">
                  <a16:creationId xmlns:a16="http://schemas.microsoft.com/office/drawing/2014/main" id="{7F0BAB68-600A-48AF-BBC0-D1362225C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2" name="Straight Connector 1051">
              <a:extLst>
                <a:ext uri="{FF2B5EF4-FFF2-40B4-BE49-F238E27FC236}">
                  <a16:creationId xmlns:a16="http://schemas.microsoft.com/office/drawing/2014/main" id="{752F0024-3921-4943-BD75-8B8E54FC8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3" name="Straight Connector 1052">
              <a:extLst>
                <a:ext uri="{FF2B5EF4-FFF2-40B4-BE49-F238E27FC236}">
                  <a16:creationId xmlns:a16="http://schemas.microsoft.com/office/drawing/2014/main" id="{6D632151-7D28-4DE9-BA72-C4FDEF1E25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4" name="Straight Connector 1053">
              <a:extLst>
                <a:ext uri="{FF2B5EF4-FFF2-40B4-BE49-F238E27FC236}">
                  <a16:creationId xmlns:a16="http://schemas.microsoft.com/office/drawing/2014/main" id="{3D6BFC43-3BCE-427B-BAC0-F42B78D05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5" name="Straight Connector 1054">
              <a:extLst>
                <a:ext uri="{FF2B5EF4-FFF2-40B4-BE49-F238E27FC236}">
                  <a16:creationId xmlns:a16="http://schemas.microsoft.com/office/drawing/2014/main" id="{B0CDE154-7BBB-4C66-9015-97400737B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6" name="Straight Connector 1055">
              <a:extLst>
                <a:ext uri="{FF2B5EF4-FFF2-40B4-BE49-F238E27FC236}">
                  <a16:creationId xmlns:a16="http://schemas.microsoft.com/office/drawing/2014/main" id="{E477CCD5-EA4B-4626-BD59-A76E92650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7" name="Straight Connector 1056">
              <a:extLst>
                <a:ext uri="{FF2B5EF4-FFF2-40B4-BE49-F238E27FC236}">
                  <a16:creationId xmlns:a16="http://schemas.microsoft.com/office/drawing/2014/main" id="{DB4D9CD3-DD4C-4140-9D1A-A3B5217FD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8" name="Straight Connector 1057">
              <a:extLst>
                <a:ext uri="{FF2B5EF4-FFF2-40B4-BE49-F238E27FC236}">
                  <a16:creationId xmlns:a16="http://schemas.microsoft.com/office/drawing/2014/main" id="{851245D5-14B2-48E8-88BA-467904EEA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9" name="Straight Connector 1058">
              <a:extLst>
                <a:ext uri="{FF2B5EF4-FFF2-40B4-BE49-F238E27FC236}">
                  <a16:creationId xmlns:a16="http://schemas.microsoft.com/office/drawing/2014/main" id="{ACC1EB80-3911-41A9-A8E6-5966A0E47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0" name="Straight Connector 1059">
              <a:extLst>
                <a:ext uri="{FF2B5EF4-FFF2-40B4-BE49-F238E27FC236}">
                  <a16:creationId xmlns:a16="http://schemas.microsoft.com/office/drawing/2014/main" id="{F5611626-2449-4313-BB89-F50B6E7D5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1" name="Straight Connector 1060">
              <a:extLst>
                <a:ext uri="{FF2B5EF4-FFF2-40B4-BE49-F238E27FC236}">
                  <a16:creationId xmlns:a16="http://schemas.microsoft.com/office/drawing/2014/main" id="{C2C8FC9E-6640-4CBC-BAB7-FCBDC5634E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2" name="Straight Connector 1061">
              <a:extLst>
                <a:ext uri="{FF2B5EF4-FFF2-40B4-BE49-F238E27FC236}">
                  <a16:creationId xmlns:a16="http://schemas.microsoft.com/office/drawing/2014/main" id="{60DD99DF-C91C-40A4-A8BE-DDA9140A4B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3" name="Straight Connector 1062">
              <a:extLst>
                <a:ext uri="{FF2B5EF4-FFF2-40B4-BE49-F238E27FC236}">
                  <a16:creationId xmlns:a16="http://schemas.microsoft.com/office/drawing/2014/main" id="{AF4A4E36-7BA6-445B-A7ED-470D4BFC39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4" name="Straight Connector 1063">
              <a:extLst>
                <a:ext uri="{FF2B5EF4-FFF2-40B4-BE49-F238E27FC236}">
                  <a16:creationId xmlns:a16="http://schemas.microsoft.com/office/drawing/2014/main" id="{035AC5C2-3974-4BD4-B657-1F17DD2CC2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5" name="Straight Connector 1064">
              <a:extLst>
                <a:ext uri="{FF2B5EF4-FFF2-40B4-BE49-F238E27FC236}">
                  <a16:creationId xmlns:a16="http://schemas.microsoft.com/office/drawing/2014/main" id="{00611033-3144-473A-80C6-F4FB900F9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6" name="Straight Connector 1065">
              <a:extLst>
                <a:ext uri="{FF2B5EF4-FFF2-40B4-BE49-F238E27FC236}">
                  <a16:creationId xmlns:a16="http://schemas.microsoft.com/office/drawing/2014/main" id="{7C39CA26-B170-4CA4-A8FB-61C194ADCA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8" name="Right Triangle 1067">
            <a:extLst>
              <a:ext uri="{FF2B5EF4-FFF2-40B4-BE49-F238E27FC236}">
                <a16:creationId xmlns:a16="http://schemas.microsoft.com/office/drawing/2014/main" id="{2A56D982-198E-436A-A2D7-B9877B37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1" y="1528453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C8810AE-78A8-CC93-E5AA-825816A6E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7" y="725952"/>
            <a:ext cx="10811122" cy="1930811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pt-BR" sz="4600" b="1" dirty="0"/>
              <a:t>CRIANDO UM MICROSERVIÇO PARA EMISSÃO DE NFSE COM HORSE E ACBR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CC1A2BB-6FF6-BCEB-3940-1D9B0FB9E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745" y="2329713"/>
            <a:ext cx="4666106" cy="635439"/>
          </a:xfrm>
        </p:spPr>
        <p:txBody>
          <a:bodyPr anchor="ctr">
            <a:normAutofit/>
          </a:bodyPr>
          <a:lstStyle/>
          <a:p>
            <a:r>
              <a:rPr lang="pt-BR" dirty="0"/>
              <a:t>Vinicius Sanchez</a:t>
            </a:r>
          </a:p>
        </p:txBody>
      </p:sp>
      <p:pic>
        <p:nvPicPr>
          <p:cNvPr id="1028" name="Picture 4" descr="Bem-vindo(a) ao Projeto ACBr | Automação Comercial Brasil">
            <a:extLst>
              <a:ext uri="{FF2B5EF4-FFF2-40B4-BE49-F238E27FC236}">
                <a16:creationId xmlns:a16="http://schemas.microsoft.com/office/drawing/2014/main" id="{C8A9A9CE-BA4C-2684-FC88-5A2BADCBF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17196" y="3535953"/>
            <a:ext cx="5620728" cy="2585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96757D2-C7F7-C3B3-EB55-995B6C112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9679" y="3562648"/>
            <a:ext cx="3369673" cy="2279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8361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5" name="Group 7174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176" name="Straight Connector 7175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77" name="Straight Connector 7176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78" name="Straight Connector 7177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79" name="Straight Connector 7178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80" name="Straight Connector 7179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81" name="Straight Connector 7180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82" name="Straight Connector 7181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83" name="Straight Connector 7182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84" name="Straight Connector 7183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85" name="Straight Connector 7184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86" name="Straight Connector 7185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87" name="Straight Connector 7186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88" name="Straight Connector 7187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89" name="Straight Connector 7188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0" name="Straight Connector 7189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1" name="Straight Connector 7190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2" name="Straight Connector 7191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3" name="Straight Connector 7192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4" name="Straight Connector 7193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5" name="Straight Connector 7194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6" name="Straight Connector 7195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7" name="Straight Connector 7196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8" name="Straight Connector 7197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9" name="Straight Connector 7198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0" name="Straight Connector 7199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1" name="Straight Connector 7200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2" name="Straight Connector 7201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3" name="Straight Connector 7202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4" name="Straight Connector 7203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5" name="Straight Connector 7204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6" name="Straight Connector 7205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08" name="Right Triangle 7207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7210" name="Rectangle 7209">
            <a:extLst>
              <a:ext uri="{FF2B5EF4-FFF2-40B4-BE49-F238E27FC236}">
                <a16:creationId xmlns:a16="http://schemas.microsoft.com/office/drawing/2014/main" id="{4187D111-0A9D-421B-84EB-FC5811C3A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7212" name="Group 7211">
            <a:extLst>
              <a:ext uri="{FF2B5EF4-FFF2-40B4-BE49-F238E27FC236}">
                <a16:creationId xmlns:a16="http://schemas.microsoft.com/office/drawing/2014/main" id="{015ECF02-0C11-4320-A868-5EC7DD53D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213" name="Straight Connector 7212">
              <a:extLst>
                <a:ext uri="{FF2B5EF4-FFF2-40B4-BE49-F238E27FC236}">
                  <a16:creationId xmlns:a16="http://schemas.microsoft.com/office/drawing/2014/main" id="{8C74A336-DE5D-4AE0-9A50-8D93C4AA4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14" name="Straight Connector 7213">
              <a:extLst>
                <a:ext uri="{FF2B5EF4-FFF2-40B4-BE49-F238E27FC236}">
                  <a16:creationId xmlns:a16="http://schemas.microsoft.com/office/drawing/2014/main" id="{A11A81C9-7A36-4A04-B14C-A45B899E4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15" name="Straight Connector 7214">
              <a:extLst>
                <a:ext uri="{FF2B5EF4-FFF2-40B4-BE49-F238E27FC236}">
                  <a16:creationId xmlns:a16="http://schemas.microsoft.com/office/drawing/2014/main" id="{DAE1DE35-5349-4B57-B255-C07C69270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16" name="Straight Connector 7215">
              <a:extLst>
                <a:ext uri="{FF2B5EF4-FFF2-40B4-BE49-F238E27FC236}">
                  <a16:creationId xmlns:a16="http://schemas.microsoft.com/office/drawing/2014/main" id="{9AFE9588-5F4B-41DF-9FF6-6B4969245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17" name="Straight Connector 7216">
              <a:extLst>
                <a:ext uri="{FF2B5EF4-FFF2-40B4-BE49-F238E27FC236}">
                  <a16:creationId xmlns:a16="http://schemas.microsoft.com/office/drawing/2014/main" id="{D4CC9B87-707A-4D04-9336-B1418878A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18" name="Straight Connector 7217">
              <a:extLst>
                <a:ext uri="{FF2B5EF4-FFF2-40B4-BE49-F238E27FC236}">
                  <a16:creationId xmlns:a16="http://schemas.microsoft.com/office/drawing/2014/main" id="{58CF5CAA-7C4D-408A-B1A8-E98C0E6633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19" name="Straight Connector 7218">
              <a:extLst>
                <a:ext uri="{FF2B5EF4-FFF2-40B4-BE49-F238E27FC236}">
                  <a16:creationId xmlns:a16="http://schemas.microsoft.com/office/drawing/2014/main" id="{B462EA1B-90F8-4C08-AE36-FFBA2B45B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20" name="Straight Connector 7219">
              <a:extLst>
                <a:ext uri="{FF2B5EF4-FFF2-40B4-BE49-F238E27FC236}">
                  <a16:creationId xmlns:a16="http://schemas.microsoft.com/office/drawing/2014/main" id="{9F7B5623-96F7-42F0-BAC5-78D6789E01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21" name="Straight Connector 7220">
              <a:extLst>
                <a:ext uri="{FF2B5EF4-FFF2-40B4-BE49-F238E27FC236}">
                  <a16:creationId xmlns:a16="http://schemas.microsoft.com/office/drawing/2014/main" id="{685D83B1-1723-4710-8FC5-18EDC879E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22" name="Straight Connector 7221">
              <a:extLst>
                <a:ext uri="{FF2B5EF4-FFF2-40B4-BE49-F238E27FC236}">
                  <a16:creationId xmlns:a16="http://schemas.microsoft.com/office/drawing/2014/main" id="{6998838C-DFB6-48F7-A18D-30469E816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23" name="Straight Connector 7222">
              <a:extLst>
                <a:ext uri="{FF2B5EF4-FFF2-40B4-BE49-F238E27FC236}">
                  <a16:creationId xmlns:a16="http://schemas.microsoft.com/office/drawing/2014/main" id="{9BDB9A78-94CB-422D-B92E-65FD273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24" name="Straight Connector 7223">
              <a:extLst>
                <a:ext uri="{FF2B5EF4-FFF2-40B4-BE49-F238E27FC236}">
                  <a16:creationId xmlns:a16="http://schemas.microsoft.com/office/drawing/2014/main" id="{9A5DBD01-426B-424D-815A-96518F60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25" name="Straight Connector 7224">
              <a:extLst>
                <a:ext uri="{FF2B5EF4-FFF2-40B4-BE49-F238E27FC236}">
                  <a16:creationId xmlns:a16="http://schemas.microsoft.com/office/drawing/2014/main" id="{3B0218DF-D55B-4D41-AE23-F1E64BAC6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26" name="Straight Connector 7225">
              <a:extLst>
                <a:ext uri="{FF2B5EF4-FFF2-40B4-BE49-F238E27FC236}">
                  <a16:creationId xmlns:a16="http://schemas.microsoft.com/office/drawing/2014/main" id="{F8D61EB8-98CC-4243-9E20-33CAC65BF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27" name="Straight Connector 7226">
              <a:extLst>
                <a:ext uri="{FF2B5EF4-FFF2-40B4-BE49-F238E27FC236}">
                  <a16:creationId xmlns:a16="http://schemas.microsoft.com/office/drawing/2014/main" id="{A35F0944-B143-45B0-8B72-6CE34D461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28" name="Straight Connector 7227">
              <a:extLst>
                <a:ext uri="{FF2B5EF4-FFF2-40B4-BE49-F238E27FC236}">
                  <a16:creationId xmlns:a16="http://schemas.microsoft.com/office/drawing/2014/main" id="{CF68EF7F-67D0-463D-AB84-EA24D1819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29" name="Straight Connector 7228">
              <a:extLst>
                <a:ext uri="{FF2B5EF4-FFF2-40B4-BE49-F238E27FC236}">
                  <a16:creationId xmlns:a16="http://schemas.microsoft.com/office/drawing/2014/main" id="{AE17074E-4E65-4CBD-B1B0-9C18D6F72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0" name="Straight Connector 7229">
              <a:extLst>
                <a:ext uri="{FF2B5EF4-FFF2-40B4-BE49-F238E27FC236}">
                  <a16:creationId xmlns:a16="http://schemas.microsoft.com/office/drawing/2014/main" id="{9CC905ED-EF46-4349-9E9B-217431094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1" name="Straight Connector 7230">
              <a:extLst>
                <a:ext uri="{FF2B5EF4-FFF2-40B4-BE49-F238E27FC236}">
                  <a16:creationId xmlns:a16="http://schemas.microsoft.com/office/drawing/2014/main" id="{6B91F234-1C65-45AC-8CCE-A1C4AE49C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2" name="Straight Connector 7231">
              <a:extLst>
                <a:ext uri="{FF2B5EF4-FFF2-40B4-BE49-F238E27FC236}">
                  <a16:creationId xmlns:a16="http://schemas.microsoft.com/office/drawing/2014/main" id="{4D46B3DB-5DBB-41CF-9FA5-010ECA0C3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3" name="Straight Connector 7232">
              <a:extLst>
                <a:ext uri="{FF2B5EF4-FFF2-40B4-BE49-F238E27FC236}">
                  <a16:creationId xmlns:a16="http://schemas.microsoft.com/office/drawing/2014/main" id="{B92A3FF8-F172-47ED-84C6-802C85C1C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4" name="Straight Connector 7233">
              <a:extLst>
                <a:ext uri="{FF2B5EF4-FFF2-40B4-BE49-F238E27FC236}">
                  <a16:creationId xmlns:a16="http://schemas.microsoft.com/office/drawing/2014/main" id="{15933982-9CB6-4199-B123-A3669A4FEF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5" name="Straight Connector 7234">
              <a:extLst>
                <a:ext uri="{FF2B5EF4-FFF2-40B4-BE49-F238E27FC236}">
                  <a16:creationId xmlns:a16="http://schemas.microsoft.com/office/drawing/2014/main" id="{3CA832CD-B214-4ABC-AC95-A3DA116A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6" name="Straight Connector 7235">
              <a:extLst>
                <a:ext uri="{FF2B5EF4-FFF2-40B4-BE49-F238E27FC236}">
                  <a16:creationId xmlns:a16="http://schemas.microsoft.com/office/drawing/2014/main" id="{D7EBA147-C4BA-4B48-B61D-CA24B8B06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7" name="Straight Connector 7236">
              <a:extLst>
                <a:ext uri="{FF2B5EF4-FFF2-40B4-BE49-F238E27FC236}">
                  <a16:creationId xmlns:a16="http://schemas.microsoft.com/office/drawing/2014/main" id="{FA8253B7-461E-48CC-B871-8A255EE3D7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8" name="Straight Connector 7237">
              <a:extLst>
                <a:ext uri="{FF2B5EF4-FFF2-40B4-BE49-F238E27FC236}">
                  <a16:creationId xmlns:a16="http://schemas.microsoft.com/office/drawing/2014/main" id="{DADE46C3-C2E1-4492-AC59-870160A3C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9" name="Straight Connector 7238">
              <a:extLst>
                <a:ext uri="{FF2B5EF4-FFF2-40B4-BE49-F238E27FC236}">
                  <a16:creationId xmlns:a16="http://schemas.microsoft.com/office/drawing/2014/main" id="{2B0052E9-B440-4C1E-BC41-39957D590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40" name="Straight Connector 7239">
              <a:extLst>
                <a:ext uri="{FF2B5EF4-FFF2-40B4-BE49-F238E27FC236}">
                  <a16:creationId xmlns:a16="http://schemas.microsoft.com/office/drawing/2014/main" id="{731F119B-638C-42B1-8400-709B94F1E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41" name="Straight Connector 7240">
              <a:extLst>
                <a:ext uri="{FF2B5EF4-FFF2-40B4-BE49-F238E27FC236}">
                  <a16:creationId xmlns:a16="http://schemas.microsoft.com/office/drawing/2014/main" id="{E16299ED-D998-4895-9CCF-02427F195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42" name="Straight Connector 7241">
              <a:extLst>
                <a:ext uri="{FF2B5EF4-FFF2-40B4-BE49-F238E27FC236}">
                  <a16:creationId xmlns:a16="http://schemas.microsoft.com/office/drawing/2014/main" id="{F4442675-84C9-45C8-9524-ABE4E2507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43" name="Straight Connector 7242">
              <a:extLst>
                <a:ext uri="{FF2B5EF4-FFF2-40B4-BE49-F238E27FC236}">
                  <a16:creationId xmlns:a16="http://schemas.microsoft.com/office/drawing/2014/main" id="{B5BE3E63-4FA5-4EBD-9F3B-E29F5128A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45" name="Right Triangle 7244">
            <a:extLst>
              <a:ext uri="{FF2B5EF4-FFF2-40B4-BE49-F238E27FC236}">
                <a16:creationId xmlns:a16="http://schemas.microsoft.com/office/drawing/2014/main" id="{F0753E91-DF19-4FA4-BFBF-221696B8D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56" y="-287372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532A385-D14C-78F4-0FE3-368D2D620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9726" y="722903"/>
            <a:ext cx="5415521" cy="27060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 err="1"/>
              <a:t>Mão</a:t>
            </a:r>
            <a:r>
              <a:rPr lang="en-US" sz="5400" b="1" dirty="0"/>
              <a:t> </a:t>
            </a:r>
            <a:r>
              <a:rPr lang="en-US" sz="5400" b="1" dirty="0" err="1"/>
              <a:t>na</a:t>
            </a:r>
            <a:r>
              <a:rPr lang="en-US" sz="5400" b="1" dirty="0"/>
              <a:t> </a:t>
            </a:r>
            <a:r>
              <a:rPr lang="en-US" sz="5400" b="1" dirty="0" err="1"/>
              <a:t>massa</a:t>
            </a:r>
            <a:r>
              <a:rPr lang="en-US" sz="5400" b="1" dirty="0"/>
              <a:t>...</a:t>
            </a:r>
          </a:p>
        </p:txBody>
      </p:sp>
      <p:pic>
        <p:nvPicPr>
          <p:cNvPr id="7170" name="Picture 2" descr="Cozinheiro chefe dos desenhos animados segurando um pedaço de pão | Vetor  Premium | Desenhos de profissões, Desenhos animados, Desenhos">
            <a:extLst>
              <a:ext uri="{FF2B5EF4-FFF2-40B4-BE49-F238E27FC236}">
                <a16:creationId xmlns:a16="http://schemas.microsoft.com/office/drawing/2014/main" id="{CDD4AF11-843E-95CF-223C-DF8E511D6A7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27" r="-1" b="7337"/>
          <a:stretch/>
        </p:blipFill>
        <p:spPr bwMode="auto">
          <a:xfrm>
            <a:off x="1" y="1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FA2DDFE3-1999-423F-1DCF-52B6D25F2747}"/>
              </a:ext>
            </a:extLst>
          </p:cNvPr>
          <p:cNvSpPr txBox="1">
            <a:spLocks/>
          </p:cNvSpPr>
          <p:nvPr/>
        </p:nvSpPr>
        <p:spPr>
          <a:xfrm>
            <a:off x="6089726" y="3437306"/>
            <a:ext cx="5415521" cy="2697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Criando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nossa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API para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emissão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de Nota Fiscal de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Serviço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eletrônica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NFSe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7253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3" name="Group 6150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152" name="Straight Connector 6151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53" name="Straight Connector 6152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54" name="Straight Connector 6153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55" name="Straight Connector 6154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56" name="Straight Connector 6155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57" name="Straight Connector 6156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58" name="Straight Connector 6157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59" name="Straight Connector 6158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60" name="Straight Connector 6159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61" name="Straight Connector 6160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62" name="Straight Connector 6161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63" name="Straight Connector 6162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64" name="Straight Connector 6163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65" name="Straight Connector 6164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66" name="Straight Connector 6165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67" name="Straight Connector 6166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68" name="Straight Connector 6167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69" name="Straight Connector 6168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0" name="Straight Connector 6169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1" name="Straight Connector 6170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2" name="Straight Connector 6171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3" name="Straight Connector 6172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4" name="Straight Connector 6173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5" name="Straight Connector 6174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6" name="Straight Connector 6175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7" name="Straight Connector 6176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8" name="Straight Connector 6177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9" name="Straight Connector 6178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80" name="Straight Connector 6179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81" name="Straight Connector 6180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82" name="Straight Connector 6181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24" name="Right Triangle 6183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6225" name="Rectangle 6185">
            <a:extLst>
              <a:ext uri="{FF2B5EF4-FFF2-40B4-BE49-F238E27FC236}">
                <a16:creationId xmlns:a16="http://schemas.microsoft.com/office/drawing/2014/main" id="{4187D111-0A9D-421B-84EB-FC5811C3A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6226" name="Group 6187">
            <a:extLst>
              <a:ext uri="{FF2B5EF4-FFF2-40B4-BE49-F238E27FC236}">
                <a16:creationId xmlns:a16="http://schemas.microsoft.com/office/drawing/2014/main" id="{015ECF02-0C11-4320-A868-5EC7DD53D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189" name="Straight Connector 6188">
              <a:extLst>
                <a:ext uri="{FF2B5EF4-FFF2-40B4-BE49-F238E27FC236}">
                  <a16:creationId xmlns:a16="http://schemas.microsoft.com/office/drawing/2014/main" id="{8C74A336-DE5D-4AE0-9A50-8D93C4AA4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0" name="Straight Connector 6189">
              <a:extLst>
                <a:ext uri="{FF2B5EF4-FFF2-40B4-BE49-F238E27FC236}">
                  <a16:creationId xmlns:a16="http://schemas.microsoft.com/office/drawing/2014/main" id="{A11A81C9-7A36-4A04-B14C-A45B899E4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1" name="Straight Connector 6190">
              <a:extLst>
                <a:ext uri="{FF2B5EF4-FFF2-40B4-BE49-F238E27FC236}">
                  <a16:creationId xmlns:a16="http://schemas.microsoft.com/office/drawing/2014/main" id="{DAE1DE35-5349-4B57-B255-C07C69270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2" name="Straight Connector 6191">
              <a:extLst>
                <a:ext uri="{FF2B5EF4-FFF2-40B4-BE49-F238E27FC236}">
                  <a16:creationId xmlns:a16="http://schemas.microsoft.com/office/drawing/2014/main" id="{9AFE9588-5F4B-41DF-9FF6-6B4969245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3" name="Straight Connector 6192">
              <a:extLst>
                <a:ext uri="{FF2B5EF4-FFF2-40B4-BE49-F238E27FC236}">
                  <a16:creationId xmlns:a16="http://schemas.microsoft.com/office/drawing/2014/main" id="{D4CC9B87-707A-4D04-9336-B1418878A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4" name="Straight Connector 6193">
              <a:extLst>
                <a:ext uri="{FF2B5EF4-FFF2-40B4-BE49-F238E27FC236}">
                  <a16:creationId xmlns:a16="http://schemas.microsoft.com/office/drawing/2014/main" id="{58CF5CAA-7C4D-408A-B1A8-E98C0E6633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5" name="Straight Connector 6194">
              <a:extLst>
                <a:ext uri="{FF2B5EF4-FFF2-40B4-BE49-F238E27FC236}">
                  <a16:creationId xmlns:a16="http://schemas.microsoft.com/office/drawing/2014/main" id="{B462EA1B-90F8-4C08-AE36-FFBA2B45B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6" name="Straight Connector 6195">
              <a:extLst>
                <a:ext uri="{FF2B5EF4-FFF2-40B4-BE49-F238E27FC236}">
                  <a16:creationId xmlns:a16="http://schemas.microsoft.com/office/drawing/2014/main" id="{9F7B5623-96F7-42F0-BAC5-78D6789E01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7" name="Straight Connector 6196">
              <a:extLst>
                <a:ext uri="{FF2B5EF4-FFF2-40B4-BE49-F238E27FC236}">
                  <a16:creationId xmlns:a16="http://schemas.microsoft.com/office/drawing/2014/main" id="{685D83B1-1723-4710-8FC5-18EDC879E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8" name="Straight Connector 6197">
              <a:extLst>
                <a:ext uri="{FF2B5EF4-FFF2-40B4-BE49-F238E27FC236}">
                  <a16:creationId xmlns:a16="http://schemas.microsoft.com/office/drawing/2014/main" id="{6998838C-DFB6-48F7-A18D-30469E816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9" name="Straight Connector 6198">
              <a:extLst>
                <a:ext uri="{FF2B5EF4-FFF2-40B4-BE49-F238E27FC236}">
                  <a16:creationId xmlns:a16="http://schemas.microsoft.com/office/drawing/2014/main" id="{9BDB9A78-94CB-422D-B92E-65FD273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0" name="Straight Connector 6199">
              <a:extLst>
                <a:ext uri="{FF2B5EF4-FFF2-40B4-BE49-F238E27FC236}">
                  <a16:creationId xmlns:a16="http://schemas.microsoft.com/office/drawing/2014/main" id="{9A5DBD01-426B-424D-815A-96518F60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1" name="Straight Connector 6200">
              <a:extLst>
                <a:ext uri="{FF2B5EF4-FFF2-40B4-BE49-F238E27FC236}">
                  <a16:creationId xmlns:a16="http://schemas.microsoft.com/office/drawing/2014/main" id="{3B0218DF-D55B-4D41-AE23-F1E64BAC6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2" name="Straight Connector 6201">
              <a:extLst>
                <a:ext uri="{FF2B5EF4-FFF2-40B4-BE49-F238E27FC236}">
                  <a16:creationId xmlns:a16="http://schemas.microsoft.com/office/drawing/2014/main" id="{F8D61EB8-98CC-4243-9E20-33CAC65BF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3" name="Straight Connector 6202">
              <a:extLst>
                <a:ext uri="{FF2B5EF4-FFF2-40B4-BE49-F238E27FC236}">
                  <a16:creationId xmlns:a16="http://schemas.microsoft.com/office/drawing/2014/main" id="{A35F0944-B143-45B0-8B72-6CE34D461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4" name="Straight Connector 6203">
              <a:extLst>
                <a:ext uri="{FF2B5EF4-FFF2-40B4-BE49-F238E27FC236}">
                  <a16:creationId xmlns:a16="http://schemas.microsoft.com/office/drawing/2014/main" id="{CF68EF7F-67D0-463D-AB84-EA24D1819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5" name="Straight Connector 6204">
              <a:extLst>
                <a:ext uri="{FF2B5EF4-FFF2-40B4-BE49-F238E27FC236}">
                  <a16:creationId xmlns:a16="http://schemas.microsoft.com/office/drawing/2014/main" id="{AE17074E-4E65-4CBD-B1B0-9C18D6F72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6" name="Straight Connector 6205">
              <a:extLst>
                <a:ext uri="{FF2B5EF4-FFF2-40B4-BE49-F238E27FC236}">
                  <a16:creationId xmlns:a16="http://schemas.microsoft.com/office/drawing/2014/main" id="{9CC905ED-EF46-4349-9E9B-217431094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7" name="Straight Connector 6206">
              <a:extLst>
                <a:ext uri="{FF2B5EF4-FFF2-40B4-BE49-F238E27FC236}">
                  <a16:creationId xmlns:a16="http://schemas.microsoft.com/office/drawing/2014/main" id="{6B91F234-1C65-45AC-8CCE-A1C4AE49C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8" name="Straight Connector 6207">
              <a:extLst>
                <a:ext uri="{FF2B5EF4-FFF2-40B4-BE49-F238E27FC236}">
                  <a16:creationId xmlns:a16="http://schemas.microsoft.com/office/drawing/2014/main" id="{4D46B3DB-5DBB-41CF-9FA5-010ECA0C3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9" name="Straight Connector 6208">
              <a:extLst>
                <a:ext uri="{FF2B5EF4-FFF2-40B4-BE49-F238E27FC236}">
                  <a16:creationId xmlns:a16="http://schemas.microsoft.com/office/drawing/2014/main" id="{B92A3FF8-F172-47ED-84C6-802C85C1C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0" name="Straight Connector 6209">
              <a:extLst>
                <a:ext uri="{FF2B5EF4-FFF2-40B4-BE49-F238E27FC236}">
                  <a16:creationId xmlns:a16="http://schemas.microsoft.com/office/drawing/2014/main" id="{15933982-9CB6-4199-B123-A3669A4FEF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1" name="Straight Connector 6210">
              <a:extLst>
                <a:ext uri="{FF2B5EF4-FFF2-40B4-BE49-F238E27FC236}">
                  <a16:creationId xmlns:a16="http://schemas.microsoft.com/office/drawing/2014/main" id="{3CA832CD-B214-4ABC-AC95-A3DA116A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2" name="Straight Connector 6211">
              <a:extLst>
                <a:ext uri="{FF2B5EF4-FFF2-40B4-BE49-F238E27FC236}">
                  <a16:creationId xmlns:a16="http://schemas.microsoft.com/office/drawing/2014/main" id="{D7EBA147-C4BA-4B48-B61D-CA24B8B06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3" name="Straight Connector 6212">
              <a:extLst>
                <a:ext uri="{FF2B5EF4-FFF2-40B4-BE49-F238E27FC236}">
                  <a16:creationId xmlns:a16="http://schemas.microsoft.com/office/drawing/2014/main" id="{FA8253B7-461E-48CC-B871-8A255EE3D7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4" name="Straight Connector 6213">
              <a:extLst>
                <a:ext uri="{FF2B5EF4-FFF2-40B4-BE49-F238E27FC236}">
                  <a16:creationId xmlns:a16="http://schemas.microsoft.com/office/drawing/2014/main" id="{DADE46C3-C2E1-4492-AC59-870160A3C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5" name="Straight Connector 6214">
              <a:extLst>
                <a:ext uri="{FF2B5EF4-FFF2-40B4-BE49-F238E27FC236}">
                  <a16:creationId xmlns:a16="http://schemas.microsoft.com/office/drawing/2014/main" id="{2B0052E9-B440-4C1E-BC41-39957D590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6" name="Straight Connector 6215">
              <a:extLst>
                <a:ext uri="{FF2B5EF4-FFF2-40B4-BE49-F238E27FC236}">
                  <a16:creationId xmlns:a16="http://schemas.microsoft.com/office/drawing/2014/main" id="{731F119B-638C-42B1-8400-709B94F1E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7" name="Straight Connector 6216">
              <a:extLst>
                <a:ext uri="{FF2B5EF4-FFF2-40B4-BE49-F238E27FC236}">
                  <a16:creationId xmlns:a16="http://schemas.microsoft.com/office/drawing/2014/main" id="{E16299ED-D998-4895-9CCF-02427F195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8" name="Straight Connector 6217">
              <a:extLst>
                <a:ext uri="{FF2B5EF4-FFF2-40B4-BE49-F238E27FC236}">
                  <a16:creationId xmlns:a16="http://schemas.microsoft.com/office/drawing/2014/main" id="{F4442675-84C9-45C8-9524-ABE4E2507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9" name="Straight Connector 6218">
              <a:extLst>
                <a:ext uri="{FF2B5EF4-FFF2-40B4-BE49-F238E27FC236}">
                  <a16:creationId xmlns:a16="http://schemas.microsoft.com/office/drawing/2014/main" id="{B5BE3E63-4FA5-4EBD-9F3B-E29F5128A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27" name="Right Triangle 6220">
            <a:extLst>
              <a:ext uri="{FF2B5EF4-FFF2-40B4-BE49-F238E27FC236}">
                <a16:creationId xmlns:a16="http://schemas.microsoft.com/office/drawing/2014/main" id="{F0753E91-DF19-4FA4-BFBF-221696B8D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56" y="-287372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532A385-D14C-78F4-0FE3-368D2D620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9726" y="722903"/>
            <a:ext cx="5415521" cy="27060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 err="1"/>
              <a:t>Dúvidas</a:t>
            </a:r>
            <a:r>
              <a:rPr lang="en-US" sz="5400" b="1" dirty="0"/>
              <a:t>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1AE2B94-3BB7-788C-9EF6-662D170D4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9726" y="3437306"/>
            <a:ext cx="5415521" cy="269779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viniciuss.sanchez@gmail.com</a:t>
            </a:r>
          </a:p>
        </p:txBody>
      </p:sp>
      <p:pic>
        <p:nvPicPr>
          <p:cNvPr id="6146" name="Picture 2" descr="duvida Portal Cavalo Atleta">
            <a:extLst>
              <a:ext uri="{FF2B5EF4-FFF2-40B4-BE49-F238E27FC236}">
                <a16:creationId xmlns:a16="http://schemas.microsoft.com/office/drawing/2014/main" id="{EFC89223-273F-0E36-AE3E-85D0926C21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538"/>
          <a:stretch/>
        </p:blipFill>
        <p:spPr bwMode="auto">
          <a:xfrm>
            <a:off x="1" y="1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493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8789EB-FD12-0E88-942A-430CEF1F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Agenda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B9A2A2-2D67-44A4-9866-36D9F3E7D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Apresentação pessoal</a:t>
            </a:r>
          </a:p>
          <a:p>
            <a:r>
              <a:rPr lang="pt-BR" dirty="0"/>
              <a:t>O que é </a:t>
            </a:r>
            <a:r>
              <a:rPr lang="pt-BR" dirty="0" err="1"/>
              <a:t>NFSe</a:t>
            </a:r>
            <a:r>
              <a:rPr lang="pt-BR" dirty="0"/>
              <a:t>?</a:t>
            </a:r>
          </a:p>
          <a:p>
            <a:r>
              <a:rPr lang="pt-BR" dirty="0"/>
              <a:t>A Fiorilli no mundo da </a:t>
            </a:r>
            <a:r>
              <a:rPr lang="pt-BR" dirty="0" err="1"/>
              <a:t>NFSe</a:t>
            </a:r>
            <a:endParaRPr lang="pt-BR" dirty="0"/>
          </a:p>
          <a:p>
            <a:r>
              <a:rPr lang="pt-BR" dirty="0"/>
              <a:t>Porque criar uma API para emissão de notas?</a:t>
            </a:r>
          </a:p>
          <a:p>
            <a:r>
              <a:rPr lang="pt-BR" dirty="0"/>
              <a:t>O que é o Horse?</a:t>
            </a:r>
          </a:p>
          <a:p>
            <a:r>
              <a:rPr lang="pt-BR" dirty="0"/>
              <a:t>Mão na massa...</a:t>
            </a:r>
          </a:p>
          <a:p>
            <a:r>
              <a:rPr lang="pt-BR" dirty="0"/>
              <a:t>Dúvidas?</a:t>
            </a:r>
          </a:p>
        </p:txBody>
      </p:sp>
      <p:pic>
        <p:nvPicPr>
          <p:cNvPr id="1026" name="Picture 2" descr="Bem-vindo(a) ao Projeto ACBr | Automação Comercial Brasil">
            <a:extLst>
              <a:ext uri="{FF2B5EF4-FFF2-40B4-BE49-F238E27FC236}">
                <a16:creationId xmlns:a16="http://schemas.microsoft.com/office/drawing/2014/main" id="{5880AC25-8F41-CD8D-0D12-782438DD69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5773" y="725951"/>
            <a:ext cx="3622964" cy="362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004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39" y="-29262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F6C444E-F327-8351-18ED-BA545B630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8653" y="725952"/>
            <a:ext cx="5904605" cy="1063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 err="1"/>
              <a:t>Apresentação</a:t>
            </a:r>
            <a:r>
              <a:rPr lang="en-US" b="1" dirty="0"/>
              <a:t> </a:t>
            </a:r>
            <a:r>
              <a:rPr lang="en-US" b="1" dirty="0" err="1"/>
              <a:t>pessoal</a:t>
            </a:r>
            <a:endParaRPr lang="en-US" b="1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87AA3715-F94B-302C-74FC-FCC038C7A395}"/>
              </a:ext>
            </a:extLst>
          </p:cNvPr>
          <p:cNvSpPr txBox="1">
            <a:spLocks/>
          </p:cNvSpPr>
          <p:nvPr/>
        </p:nvSpPr>
        <p:spPr>
          <a:xfrm>
            <a:off x="6088653" y="1960716"/>
            <a:ext cx="4927425" cy="4171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Graduado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Sistemas de </a:t>
            </a:r>
            <a:r>
              <a:rPr lang="en-US" dirty="0" err="1"/>
              <a:t>Informação</a:t>
            </a:r>
            <a:endParaRPr lang="en-US" dirty="0"/>
          </a:p>
          <a:p>
            <a:r>
              <a:rPr lang="en-US" dirty="0"/>
              <a:t>Embarcadero MVP</a:t>
            </a:r>
          </a:p>
          <a:p>
            <a:r>
              <a:rPr lang="en-US" dirty="0" err="1"/>
              <a:t>Certificação</a:t>
            </a:r>
            <a:r>
              <a:rPr lang="en-US" dirty="0"/>
              <a:t> Delphi Developer</a:t>
            </a:r>
          </a:p>
          <a:p>
            <a:r>
              <a:rPr lang="en-US" dirty="0" err="1"/>
              <a:t>Desenvolvedor</a:t>
            </a:r>
            <a:r>
              <a:rPr lang="en-US" dirty="0"/>
              <a:t> de software </a:t>
            </a:r>
            <a:r>
              <a:rPr lang="en-US" dirty="0" err="1"/>
              <a:t>na</a:t>
            </a:r>
            <a:r>
              <a:rPr lang="en-US" dirty="0"/>
              <a:t> Fiorilli</a:t>
            </a:r>
          </a:p>
          <a:p>
            <a:r>
              <a:rPr lang="en-US" dirty="0" err="1"/>
              <a:t>Membro</a:t>
            </a:r>
            <a:r>
              <a:rPr lang="en-US" dirty="0"/>
              <a:t> da </a:t>
            </a:r>
            <a:r>
              <a:rPr lang="en-US" dirty="0" err="1"/>
              <a:t>Hashload</a:t>
            </a:r>
            <a:endParaRPr lang="en-US" dirty="0"/>
          </a:p>
          <a:p>
            <a:r>
              <a:rPr lang="en-US" dirty="0" err="1"/>
              <a:t>Criador</a:t>
            </a:r>
            <a:r>
              <a:rPr lang="en-US" dirty="0"/>
              <a:t> de </a:t>
            </a:r>
            <a:r>
              <a:rPr lang="en-US" dirty="0" err="1"/>
              <a:t>conteúdos</a:t>
            </a:r>
            <a:endParaRPr lang="en-US" dirty="0"/>
          </a:p>
        </p:txBody>
      </p:sp>
      <p:pic>
        <p:nvPicPr>
          <p:cNvPr id="5" name="Espaço Reservado para Conteúdo 4" descr="Homem em pé com camisa preta&#10;&#10;Descrição gerada automaticamente">
            <a:extLst>
              <a:ext uri="{FF2B5EF4-FFF2-40B4-BE49-F238E27FC236}">
                <a16:creationId xmlns:a16="http://schemas.microsoft.com/office/drawing/2014/main" id="{6D1A07C1-7EDD-2D9F-22D3-AC7D9C20F1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1812"/>
          <a:stretch/>
        </p:blipFill>
        <p:spPr>
          <a:xfrm>
            <a:off x="1" y="1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7521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21979F-C1D7-AFA8-4FEA-C9773A76B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 que é </a:t>
            </a:r>
            <a:r>
              <a:rPr lang="pt-BR" b="1" dirty="0" err="1"/>
              <a:t>NFSe</a:t>
            </a:r>
            <a:r>
              <a:rPr lang="pt-BR" b="1" dirty="0"/>
              <a:t>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530174-DAA4-B992-6A6D-F6562147C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340131"/>
            <a:ext cx="5909226" cy="3564436"/>
          </a:xfrm>
        </p:spPr>
        <p:txBody>
          <a:bodyPr/>
          <a:lstStyle/>
          <a:p>
            <a:r>
              <a:rPr lang="pt-BR" dirty="0"/>
              <a:t>A Nota Fiscal de Serviços Eletrônica (NFS-e) é um documento de existência digital, gerado e armazenado eletronicamente em Ambiente Nacional pela RFB, pela prefeitura ou por outra entidade conveniada, para </a:t>
            </a:r>
            <a:r>
              <a:rPr lang="pt-BR" b="1" dirty="0"/>
              <a:t>documentar as operações de prestação de serviços</a:t>
            </a:r>
            <a:r>
              <a:rPr lang="pt-BR" dirty="0"/>
              <a:t>.</a:t>
            </a:r>
            <a:br>
              <a:rPr lang="pt-BR" dirty="0"/>
            </a:br>
            <a:br>
              <a:rPr lang="pt-BR" dirty="0"/>
            </a:br>
            <a:r>
              <a:rPr lang="pt-BR" sz="1400" dirty="0">
                <a:solidFill>
                  <a:schemeClr val="accent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http://sped.rfb.gov.br/pagina/show/488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50" name="Picture 2" descr="Fique atento a obrigatoriedade da nfs-e em Rio Grande/RS - 01/12/2015">
            <a:extLst>
              <a:ext uri="{FF2B5EF4-FFF2-40B4-BE49-F238E27FC236}">
                <a16:creationId xmlns:a16="http://schemas.microsoft.com/office/drawing/2014/main" id="{BC27A188-2757-BAB1-DB77-216F0AFF6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934" y="2778254"/>
            <a:ext cx="5604134" cy="3958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793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 useBgFill="1">
        <p:nvSpPr>
          <p:cNvPr id="52" name="Freeform: Shape 51">
            <a:extLst>
              <a:ext uri="{FF2B5EF4-FFF2-40B4-BE49-F238E27FC236}">
                <a16:creationId xmlns:a16="http://schemas.microsoft.com/office/drawing/2014/main" id="{CFDF70F4-97B6-40D8-B1FA-9580DBD23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2244" y="224448"/>
            <a:ext cx="6857996" cy="6409096"/>
          </a:xfrm>
          <a:custGeom>
            <a:avLst/>
            <a:gdLst>
              <a:gd name="connsiteX0" fmla="*/ 0 w 6857996"/>
              <a:gd name="connsiteY0" fmla="*/ 2827344 h 6142577"/>
              <a:gd name="connsiteX1" fmla="*/ 0 w 6857996"/>
              <a:gd name="connsiteY1" fmla="*/ 5080510 h 6142577"/>
              <a:gd name="connsiteX2" fmla="*/ 3 w 6857996"/>
              <a:gd name="connsiteY2" fmla="*/ 5080510 h 6142577"/>
              <a:gd name="connsiteX3" fmla="*/ 3 w 6857996"/>
              <a:gd name="connsiteY3" fmla="*/ 6142577 h 6142577"/>
              <a:gd name="connsiteX4" fmla="*/ 6857996 w 6857996"/>
              <a:gd name="connsiteY4" fmla="*/ 6142577 h 6142577"/>
              <a:gd name="connsiteX5" fmla="*/ 6857996 w 6857996"/>
              <a:gd name="connsiteY5" fmla="*/ 3928749 h 6142577"/>
              <a:gd name="connsiteX6" fmla="*/ 6857996 w 6857996"/>
              <a:gd name="connsiteY6" fmla="*/ 2572597 h 6142577"/>
              <a:gd name="connsiteX7" fmla="*/ 6857996 w 6857996"/>
              <a:gd name="connsiteY7" fmla="*/ 307516 h 6142577"/>
              <a:gd name="connsiteX8" fmla="*/ 6550769 w 6857996"/>
              <a:gd name="connsiteY8" fmla="*/ 222609 h 6142577"/>
              <a:gd name="connsiteX9" fmla="*/ 5031274 w 6857996"/>
              <a:gd name="connsiteY9" fmla="*/ 33 h 6142577"/>
              <a:gd name="connsiteX10" fmla="*/ 310659 w 6857996"/>
              <a:gd name="connsiteY10" fmla="*/ 1067285 h 6142577"/>
              <a:gd name="connsiteX11" fmla="*/ 2 w 6857996"/>
              <a:gd name="connsiteY11" fmla="*/ 1072307 h 6142577"/>
              <a:gd name="connsiteX12" fmla="*/ 2 w 6857996"/>
              <a:gd name="connsiteY12" fmla="*/ 2827344 h 6142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7996" h="6142577">
                <a:moveTo>
                  <a:pt x="0" y="2827344"/>
                </a:moveTo>
                <a:lnTo>
                  <a:pt x="0" y="5080510"/>
                </a:lnTo>
                <a:lnTo>
                  <a:pt x="3" y="5080510"/>
                </a:lnTo>
                <a:lnTo>
                  <a:pt x="3" y="6142577"/>
                </a:lnTo>
                <a:lnTo>
                  <a:pt x="6857996" y="6142577"/>
                </a:lnTo>
                <a:lnTo>
                  <a:pt x="6857996" y="3928749"/>
                </a:lnTo>
                <a:lnTo>
                  <a:pt x="6857996" y="2572597"/>
                </a:lnTo>
                <a:lnTo>
                  <a:pt x="6857996" y="307516"/>
                </a:lnTo>
                <a:lnTo>
                  <a:pt x="6550769" y="222609"/>
                </a:lnTo>
                <a:cubicBezTo>
                  <a:pt x="5946238" y="65902"/>
                  <a:pt x="5454822" y="1688"/>
                  <a:pt x="5031274" y="33"/>
                </a:cubicBezTo>
                <a:cubicBezTo>
                  <a:pt x="3337081" y="-6590"/>
                  <a:pt x="2728780" y="987729"/>
                  <a:pt x="310659" y="1067285"/>
                </a:cubicBezTo>
                <a:lnTo>
                  <a:pt x="2" y="1072307"/>
                </a:lnTo>
                <a:lnTo>
                  <a:pt x="2" y="2827344"/>
                </a:lnTo>
                <a:close/>
              </a:path>
            </a:pathLst>
          </a:custGeom>
          <a:solidFill>
            <a:srgbClr val="BCBCBC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07F70BA-21EF-4B7D-ACFF-D02E136D4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7D487A9C-B45A-450B-B04B-02570D8F4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09C56948-B944-4EAA-A601-1C3F289A7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43EFFD07-1C36-4595-9832-727669712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FA5917E5-3154-42BC-8308-71C3D44DB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B05D64D-A9ED-421A-9ABE-761977A815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5E49393-F5BE-4823-92E3-7A624F7EA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6035503-21C0-4568-B46B-90BB7503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5CACA2B-D1AF-419E-BFBF-413F69DFD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284408D-F3CE-466F-A0C8-D27F2BCFC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2C5065B-1474-4D66-99DB-CFEF811C0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C6F4B51-92DC-4003-A3E7-28710D57AB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D5C13CE-E4FE-4F85-BC09-9C950ED75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51C5D97-1CDA-475E-BAC6-EE5899987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B712EBA-54FF-45FE-9A4E-98C0C0EC2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E0AB49E-A89E-4B6C-AAAA-96E326D15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1E63E817-E471-4A64-9EF6-FFB1FBB348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4BB2927-CDAC-455A-8D26-8582DD13DD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A8E42F79-594B-4397-8A30-281228EF9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E578AA8-0A5F-4BAA-AAFC-8A1E07838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BA6CB24-165E-4D82-A315-18FFF8ABC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A7AFC89-7922-47E2-8920-9883AF13C2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82D63DEE-348A-4118-952F-DCD6FC1B6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47A17409-8146-400D-A3C1-1E93FE205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621B7B93-01A0-4FDD-A6E1-572957781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6D3948D1-38CD-41AC-BBE8-291A85A70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A633F3FE-70B6-41BD-A2D7-F9A53AB38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9D1DD0D-9D4A-41EA-9650-F8215D949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148EE7C-8DC4-4A31-A981-8F838EA8FA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7F7EC5C-3015-4A5E-A9E3-B53F5293D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D7AF31F-4674-411A-837A-ED991478D2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5D3DAED2-414E-42E1-998A-6D7EF4A4D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Right Triangle 86">
            <a:extLst>
              <a:ext uri="{FF2B5EF4-FFF2-40B4-BE49-F238E27FC236}">
                <a16:creationId xmlns:a16="http://schemas.microsoft.com/office/drawing/2014/main" id="{9E92C66B-792F-479F-B983-F47FEE1AB5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152530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86547CD-583F-3423-D5DE-D908BE03D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5490504" cy="1442463"/>
          </a:xfrm>
        </p:spPr>
        <p:txBody>
          <a:bodyPr>
            <a:normAutofit/>
          </a:bodyPr>
          <a:lstStyle/>
          <a:p>
            <a:r>
              <a:rPr lang="pt-BR" b="1"/>
              <a:t>A Fiorilli no mundo das NFSe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9ED45B-78B6-2E66-0D2A-7C07AD866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340131"/>
            <a:ext cx="5065950" cy="379191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/>
              <a:t>Atuando há mais de 48 anos, a Fiorilli além de líder de mercado, é a empresa que mais cresce em seu segmento;</a:t>
            </a:r>
          </a:p>
          <a:p>
            <a:pPr>
              <a:lnSpc>
                <a:spcPct val="100000"/>
              </a:lnSpc>
            </a:pPr>
            <a:r>
              <a:rPr lang="pt-BR"/>
              <a:t>Atualmente atendemos mais de </a:t>
            </a:r>
            <a:r>
              <a:rPr lang="pt-BR" b="1"/>
              <a:t>2300</a:t>
            </a:r>
            <a:r>
              <a:rPr lang="pt-BR"/>
              <a:t> clientes em todo Brasil e esse número cresce a cada dia...</a:t>
            </a:r>
            <a:br>
              <a:rPr lang="pt-BR"/>
            </a:br>
            <a:br>
              <a:rPr lang="pt-BR"/>
            </a:br>
            <a:r>
              <a:rPr lang="pt-BR" sz="1400">
                <a:solidFill>
                  <a:schemeClr val="accent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https://fiorilli.com.br/about-us/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2936AC5E-2CD1-F410-DE6D-30C661AB9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094" y="1231415"/>
            <a:ext cx="4401655" cy="440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674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54CA9-C73A-A179-76FF-EBD1BDCBB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Porque criar uma API para emissão de notas?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F9A201-7531-A8B4-1142-B656C1F28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340131"/>
            <a:ext cx="5140554" cy="3564436"/>
          </a:xfrm>
        </p:spPr>
        <p:txBody>
          <a:bodyPr/>
          <a:lstStyle/>
          <a:p>
            <a:r>
              <a:rPr lang="pt-BR" dirty="0"/>
              <a:t>O mundo atual está cada vez mais conectado;</a:t>
            </a:r>
          </a:p>
          <a:p>
            <a:r>
              <a:rPr lang="pt-BR" dirty="0"/>
              <a:t>Ter APIs já não é mais um diferencial, e sim uma necessidade!</a:t>
            </a:r>
          </a:p>
          <a:p>
            <a:r>
              <a:rPr lang="pt-BR" dirty="0"/>
              <a:t>Podemos ver a pandemia como um divisor de águas...</a:t>
            </a:r>
          </a:p>
        </p:txBody>
      </p:sp>
      <p:pic>
        <p:nvPicPr>
          <p:cNvPr id="4098" name="Picture 2" descr="Unidade Colocar a Web na API da Web | Salesforce Trailhead">
            <a:extLst>
              <a:ext uri="{FF2B5EF4-FFF2-40B4-BE49-F238E27FC236}">
                <a16:creationId xmlns:a16="http://schemas.microsoft.com/office/drawing/2014/main" id="{FEC15851-CA17-8053-18F2-63283E76D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88585"/>
            <a:ext cx="5785034" cy="4467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189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54CA9-C73A-A179-76FF-EBD1BDCBB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Porque criar uma API para emissão de notas?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F9A201-7531-A8B4-1142-B656C1F28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8" y="2340131"/>
            <a:ext cx="10925533" cy="3564436"/>
          </a:xfrm>
        </p:spPr>
        <p:txBody>
          <a:bodyPr/>
          <a:lstStyle/>
          <a:p>
            <a:r>
              <a:rPr lang="pt-BR" dirty="0"/>
              <a:t>Um estudo conduzido pela </a:t>
            </a:r>
            <a:r>
              <a:rPr lang="pt-BR" b="1" dirty="0" err="1"/>
              <a:t>Sensedia</a:t>
            </a:r>
            <a:r>
              <a:rPr lang="pt-BR" dirty="0"/>
              <a:t>, mostra que 75% das empresas brasileiras enxergam as APIs como uma maneira de integrar e agilizar processos internos. Além disso, mostra que, o mercado brasileiro atingiu um nível de maturidade nunca visto antes com adoção de APIs nos últimos dois anos, crescendo entre grandes e médias empresas.</a:t>
            </a:r>
          </a:p>
          <a:p>
            <a:r>
              <a:rPr lang="pt-BR" dirty="0"/>
              <a:t>Segundo a companhia, um fato curioso do estudo é que o uso de APIs em empresas grandes e médias têm crescido: </a:t>
            </a:r>
            <a:r>
              <a:rPr lang="pt-BR" b="1" dirty="0"/>
              <a:t>50% adotaram a tecnologia há, pelo menos, dois anos</a:t>
            </a:r>
            <a:r>
              <a:rPr lang="pt-BR" dirty="0"/>
              <a:t>.</a:t>
            </a:r>
            <a:br>
              <a:rPr lang="pt-BR" dirty="0"/>
            </a:br>
            <a:br>
              <a:rPr lang="pt-BR" dirty="0"/>
            </a:br>
            <a:r>
              <a:rPr lang="pt-BR" sz="1400" dirty="0">
                <a:solidFill>
                  <a:schemeClr val="accent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https://www.intergate.net.br/blog/estudo-o-estado-das-apis-aponta-crescimento-do-uso-de-apis-no-brasil/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7746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9F9767-51E8-05D6-FD23-CDA95D6A8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 que é o Horse?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2741D6D-F8AB-88B8-17A5-00E0F6FBE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Horse is an Express inspired web framework for Delphi and Lazarus. Designed to </a:t>
            </a:r>
            <a:r>
              <a:rPr lang="en-US" b="1"/>
              <a:t>ease</a:t>
            </a:r>
            <a:r>
              <a:rPr lang="en-US"/>
              <a:t> things up for </a:t>
            </a:r>
            <a:r>
              <a:rPr lang="en-US" b="1"/>
              <a:t>fast</a:t>
            </a:r>
            <a:r>
              <a:rPr lang="en-US"/>
              <a:t> development in a </a:t>
            </a:r>
            <a:r>
              <a:rPr lang="en-US" b="1"/>
              <a:t>minimalist</a:t>
            </a:r>
            <a:r>
              <a:rPr lang="en-US"/>
              <a:t> way and with </a:t>
            </a:r>
            <a:r>
              <a:rPr lang="en-US" b="1"/>
              <a:t>high performance</a:t>
            </a:r>
            <a:r>
              <a:rPr lang="en-US"/>
              <a:t>.</a:t>
            </a:r>
            <a:br>
              <a:rPr lang="en-US"/>
            </a:br>
            <a:br>
              <a:rPr lang="en-US"/>
            </a:br>
            <a:r>
              <a:rPr lang="en-US" sz="1400">
                <a:solidFill>
                  <a:schemeClr val="accent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https://github.com/HashLoad/horse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161" name="Imagem 5160">
            <a:extLst>
              <a:ext uri="{FF2B5EF4-FFF2-40B4-BE49-F238E27FC236}">
                <a16:creationId xmlns:a16="http://schemas.microsoft.com/office/drawing/2014/main" id="{4931880F-EF61-309A-8943-9E9AFE57B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079" y="3961734"/>
            <a:ext cx="786765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14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39" y="-29262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8CDE73AE-3E82-6CB9-0779-85F56ABF9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4441"/>
            <a:ext cx="12192000" cy="294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250249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Custom 133">
      <a:dk1>
        <a:sysClr val="windowText" lastClr="000000"/>
      </a:dk1>
      <a:lt1>
        <a:sysClr val="window" lastClr="FFFFFF"/>
      </a:lt1>
      <a:dk2>
        <a:srgbClr val="2A2735"/>
      </a:dk2>
      <a:lt2>
        <a:srgbClr val="EEEEEE"/>
      </a:lt2>
      <a:accent1>
        <a:srgbClr val="1EBE9B"/>
      </a:accent1>
      <a:accent2>
        <a:srgbClr val="8F99BB"/>
      </a:accent2>
      <a:accent3>
        <a:srgbClr val="FD8686"/>
      </a:accent3>
      <a:accent4>
        <a:srgbClr val="A3A3C1"/>
      </a:accent4>
      <a:accent5>
        <a:srgbClr val="7162FE"/>
      </a:accent5>
      <a:accent6>
        <a:srgbClr val="E76445"/>
      </a:accent6>
      <a:hlink>
        <a:srgbClr val="EF08F7"/>
      </a:hlink>
      <a:folHlink>
        <a:srgbClr val="8477FE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431</Words>
  <Application>Microsoft Office PowerPoint</Application>
  <PresentationFormat>Widescreen</PresentationFormat>
  <Paragraphs>35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Grandview</vt:lpstr>
      <vt:lpstr>Wingdings</vt:lpstr>
      <vt:lpstr>CosineVTI</vt:lpstr>
      <vt:lpstr>CRIANDO UM MICROSERVIÇO PARA EMISSÃO DE NFSE COM HORSE E ACBR</vt:lpstr>
      <vt:lpstr>Agenda</vt:lpstr>
      <vt:lpstr>Apresentação pessoal</vt:lpstr>
      <vt:lpstr>O que é NFSe?</vt:lpstr>
      <vt:lpstr>A Fiorilli no mundo das NFSe</vt:lpstr>
      <vt:lpstr>Porque criar uma API para emissão de notas?</vt:lpstr>
      <vt:lpstr>Porque criar uma API para emissão de notas?</vt:lpstr>
      <vt:lpstr>O que é o Horse?</vt:lpstr>
      <vt:lpstr>Apresentação do PowerPoint</vt:lpstr>
      <vt:lpstr>Mão na massa...</vt:lpstr>
      <vt:lpstr>Dúvidas?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CRIANDO UM MICROSERVIÇO PARA EMISSÃO DE NFSE COM HORSE E ACBR</dc:title>
  <dc:creator>prog_sia-2</dc:creator>
  <cp:lastModifiedBy>prog_sia-2</cp:lastModifiedBy>
  <cp:revision>10</cp:revision>
  <dcterms:created xsi:type="dcterms:W3CDTF">2022-09-11T03:58:35Z</dcterms:created>
  <dcterms:modified xsi:type="dcterms:W3CDTF">2022-09-11T19:26:07Z</dcterms:modified>
</cp:coreProperties>
</file>

<file path=docProps/thumbnail.jpeg>
</file>